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9" r:id="rId7"/>
    <p:sldId id="1550" r:id="rId8"/>
    <p:sldId id="1551" r:id="rId9"/>
    <p:sldId id="1552" r:id="rId10"/>
    <p:sldId id="1548" r:id="rId11"/>
    <p:sldId id="1554" r:id="rId12"/>
    <p:sldId id="1553"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1"/>
            <p14:sldId id="1552"/>
            <p14:sldId id="1548"/>
          </p14:sldIdLst>
        </p14:section>
        <p14:section name="Closing" id="{D4E3B1CF-DD2E-4D6E-961F-E6ECD190E64E}">
          <p14:sldIdLst>
            <p14:sldId id="1554"/>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457" autoAdjust="0"/>
  </p:normalViewPr>
  <p:slideViewPr>
    <p:cSldViewPr>
      <p:cViewPr varScale="1">
        <p:scale>
          <a:sx n="65" d="100"/>
          <a:sy n="65" d="100"/>
        </p:scale>
        <p:origin x="252" y="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kern="1200" dirty="0">
                <a:solidFill>
                  <a:schemeClr val="tx1"/>
                </a:solidFill>
                <a:effectLst/>
                <a:latin typeface="Segoe UI Light" pitchFamily="34" charset="0"/>
                <a:ea typeface="+mn-ea"/>
                <a:cs typeface="+mn-cs"/>
              </a:rPr>
              <a:t>SharePoint Framework helps you to extend key SharePoint experiences using client-side components.  Today, client-side web parts allow developers to build components that page authors can extend SharePoint pages experience. As Microsoft introduces new SharePoint experiences, the framework will provide the respective client-side components to extend such experiences.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3678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180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samples in this GitHub repository</a:t>
            </a:r>
            <a:r>
              <a:rPr lang="en-US" baseline="0" dirty="0"/>
              <a:t> for the demos:</a:t>
            </a:r>
          </a:p>
          <a:p>
            <a:endParaRPr lang="en-US" baseline="0" dirty="0"/>
          </a:p>
          <a:p>
            <a:r>
              <a:rPr lang="en-US" dirty="0"/>
              <a:t>https://github.com/SharePoint/sp-dev-fx-webparts/tree/dev/samples</a:t>
            </a:r>
          </a:p>
          <a:p>
            <a:endParaRPr lang="en-US" dirty="0"/>
          </a:p>
          <a:p>
            <a:r>
              <a:rPr lang="en-US" dirty="0"/>
              <a:t>Examples:</a:t>
            </a:r>
          </a:p>
          <a:p>
            <a:endParaRPr lang="en-US" dirty="0"/>
          </a:p>
          <a:p>
            <a:r>
              <a:rPr lang="en-US" dirty="0"/>
              <a:t>https://github.com/SharePoint/sp-dev-fx-webparts/tree/dev/samples/react-todo-basic</a:t>
            </a:r>
          </a:p>
          <a:p>
            <a:r>
              <a:rPr lang="en-US" dirty="0"/>
              <a:t>https://github.com/SharePoint/sp-dev-fx-webparts/tree/dev/samples/react-organisationchart</a:t>
            </a:r>
          </a:p>
          <a:p>
            <a:r>
              <a:rPr lang="en-US" dirty="0"/>
              <a:t>https://github.com/SharePoint/sp-dev-fx-webparts/tree/dev/samples/react-officegraph</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7807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5364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11/4/2016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11/4/2016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SharePoint Framework Client-side Components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SharePoint Framework Components</a:t>
            </a:r>
          </a:p>
        </p:txBody>
      </p:sp>
      <p:grpSp>
        <p:nvGrpSpPr>
          <p:cNvPr id="2" name="Group 1"/>
          <p:cNvGrpSpPr/>
          <p:nvPr/>
        </p:nvGrpSpPr>
        <p:grpSpPr>
          <a:xfrm>
            <a:off x="516146" y="1921673"/>
            <a:ext cx="3768294" cy="2592590"/>
            <a:chOff x="471790" y="2591449"/>
            <a:chExt cx="3768294" cy="2592590"/>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5" name="TextBox 4"/>
            <p:cNvSpPr txBox="1"/>
            <p:nvPr/>
          </p:nvSpPr>
          <p:spPr>
            <a:xfrm>
              <a:off x="852790" y="3277417"/>
              <a:ext cx="3387294"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web parts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Modern Page Canvas </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JavaScript Resource Management</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Page Context &amp; Site Data APIs</a:t>
              </a:r>
            </a:p>
          </p:txBody>
        </p:sp>
        <p:sp>
          <p:nvSpPr>
            <p:cNvPr id="9" name="Rectangle 8"/>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User Experience</a:t>
              </a:r>
            </a:p>
          </p:txBody>
        </p:sp>
        <p:pic>
          <p:nvPicPr>
            <p:cNvPr id="10" name="Picture 9"/>
            <p:cNvPicPr>
              <a:picLocks noChangeAspect="1"/>
            </p:cNvPicPr>
            <p:nvPr/>
          </p:nvPicPr>
          <p:blipFill>
            <a:blip r:embed="rId3"/>
            <a:stretch>
              <a:fillRect/>
            </a:stretch>
          </p:blipFill>
          <p:spPr>
            <a:xfrm>
              <a:off x="586090" y="2701589"/>
              <a:ext cx="365760" cy="320040"/>
            </a:xfrm>
            <a:prstGeom prst="rect">
              <a:avLst/>
            </a:prstGeom>
          </p:spPr>
        </p:pic>
      </p:grpSp>
      <p:grpSp>
        <p:nvGrpSpPr>
          <p:cNvPr id="7" name="Group 6"/>
          <p:cNvGrpSpPr/>
          <p:nvPr/>
        </p:nvGrpSpPr>
        <p:grpSpPr>
          <a:xfrm>
            <a:off x="8195821" y="1913086"/>
            <a:ext cx="3857972" cy="2590800"/>
            <a:chOff x="8151465" y="2582862"/>
            <a:chExt cx="3857972" cy="2590800"/>
          </a:xfrm>
        </p:grpSpPr>
        <p:sp>
          <p:nvSpPr>
            <p:cNvPr id="16" name="Rectangle 15"/>
            <p:cNvSpPr/>
            <p:nvPr/>
          </p:nvSpPr>
          <p:spPr bwMode="auto">
            <a:xfrm>
              <a:off x="8178150" y="2582862"/>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7" name="TextBox 16"/>
            <p:cNvSpPr txBox="1"/>
            <p:nvPr/>
          </p:nvSpPr>
          <p:spPr>
            <a:xfrm>
              <a:off x="8532464" y="3275964"/>
              <a:ext cx="2867373"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SharePoint Workbench</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8" name="Rectangle 17"/>
            <p:cNvSpPr/>
            <p:nvPr/>
          </p:nvSpPr>
          <p:spPr bwMode="auto">
            <a:xfrm>
              <a:off x="8151465" y="2589996"/>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Build Process &amp; Tooling</a:t>
              </a:r>
            </a:p>
          </p:txBody>
        </p:sp>
        <p:pic>
          <p:nvPicPr>
            <p:cNvPr id="20" name="Picture 19"/>
            <p:cNvPicPr>
              <a:picLocks noChangeAspect="1"/>
            </p:cNvPicPr>
            <p:nvPr/>
          </p:nvPicPr>
          <p:blipFill>
            <a:blip r:embed="rId4"/>
            <a:stretch>
              <a:fillRect/>
            </a:stretch>
          </p:blipFill>
          <p:spPr>
            <a:xfrm>
              <a:off x="8265764" y="2670627"/>
              <a:ext cx="356616" cy="414566"/>
            </a:xfrm>
            <a:prstGeom prst="rect">
              <a:avLst/>
            </a:prstGeom>
          </p:spPr>
        </p:pic>
      </p:grpSp>
      <p:grpSp>
        <p:nvGrpSpPr>
          <p:cNvPr id="6" name="Group 5"/>
          <p:cNvGrpSpPr/>
          <p:nvPr/>
        </p:nvGrpSpPr>
        <p:grpSpPr>
          <a:xfrm>
            <a:off x="4577095" y="1920220"/>
            <a:ext cx="3464782" cy="2594043"/>
            <a:chOff x="4532739" y="2589996"/>
            <a:chExt cx="3464782" cy="2594043"/>
          </a:xfrm>
        </p:grpSpPr>
        <p:sp>
          <p:nvSpPr>
            <p:cNvPr id="11" name="Rectangle 10"/>
            <p:cNvSpPr/>
            <p:nvPr/>
          </p:nvSpPr>
          <p:spPr bwMode="auto">
            <a:xfrm>
              <a:off x="4541836" y="2670627"/>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2" name="TextBox 11"/>
            <p:cNvSpPr txBox="1"/>
            <p:nvPr/>
          </p:nvSpPr>
          <p:spPr>
            <a:xfrm>
              <a:off x="4703060" y="3275964"/>
              <a:ext cx="30391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Solutions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Tenant-Scoped Deployment</a:t>
              </a:r>
            </a:p>
          </p:txBody>
        </p:sp>
        <p:sp>
          <p:nvSpPr>
            <p:cNvPr id="13" name="Rectangle 12"/>
            <p:cNvSpPr/>
            <p:nvPr/>
          </p:nvSpPr>
          <p:spPr bwMode="auto">
            <a:xfrm>
              <a:off x="4532739" y="2589996"/>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Packaging</a:t>
              </a:r>
            </a:p>
          </p:txBody>
        </p:sp>
        <p:pic>
          <p:nvPicPr>
            <p:cNvPr id="21" name="Picture 20"/>
            <p:cNvPicPr>
              <a:picLocks noChangeAspect="1"/>
            </p:cNvPicPr>
            <p:nvPr/>
          </p:nvPicPr>
          <p:blipFill>
            <a:blip r:embed="rId5"/>
            <a:stretch>
              <a:fillRect/>
            </a:stretch>
          </p:blipFill>
          <p:spPr>
            <a:xfrm>
              <a:off x="4633321" y="2709347"/>
              <a:ext cx="356616" cy="339834"/>
            </a:xfrm>
            <a:prstGeom prst="rect">
              <a:avLst/>
            </a:prstGeom>
          </p:spPr>
        </p:pic>
      </p:grpSp>
    </p:spTree>
    <p:extLst>
      <p:ext uri="{BB962C8B-B14F-4D97-AF65-F5344CB8AC3E}">
        <p14:creationId xmlns:p14="http://schemas.microsoft.com/office/powerpoint/2010/main" val="40109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3"/>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Client-side web parts</a:t>
            </a:r>
          </a:p>
        </p:txBody>
      </p:sp>
    </p:spTree>
    <p:extLst>
      <p:ext uri="{BB962C8B-B14F-4D97-AF65-F5344CB8AC3E}">
        <p14:creationId xmlns:p14="http://schemas.microsoft.com/office/powerpoint/2010/main" val="1686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6"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151550"/>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7436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424732"/>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21882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Custom client-side web parts </a:t>
            </a:r>
            <a:r>
              <a:rPr lang="en-US"/>
              <a:t>in SharePoint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8056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27E0E16-4527-4F1D-9D2D-37B0D7C2C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30</TotalTime>
  <Words>509</Words>
  <Application>Microsoft Office PowerPoint</Application>
  <PresentationFormat>Custom</PresentationFormat>
  <Paragraphs>102</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SharePoint Framework Components</vt:lpstr>
      <vt:lpstr>SharePoint Client-side web parts</vt:lpstr>
      <vt:lpstr>SharePoint web parts</vt:lpstr>
      <vt:lpstr>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Client-side Components</dc:title>
  <dc:subject>&lt;Speech title here&gt;</dc:subject>
  <dc:creator>Vesa Juvonen;Todd Baginski</dc:creator>
  <cp:keywords>SharePoint, PnP</cp:keywords>
  <dc:description>Template: _x000d_
Formatting: _x000d_
Audience Type:</dc:description>
  <cp:lastModifiedBy>Todd Baginski</cp:lastModifiedBy>
  <cp:revision>16</cp:revision>
  <dcterms:created xsi:type="dcterms:W3CDTF">2016-10-24T10:18:28Z</dcterms:created>
  <dcterms:modified xsi:type="dcterms:W3CDTF">2016-11-04T13:42:51Z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